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3"/>
    <p:restoredTop sz="95884"/>
  </p:normalViewPr>
  <p:slideViewPr>
    <p:cSldViewPr snapToGrid="0" snapToObjects="1">
      <p:cViewPr varScale="1">
        <p:scale>
          <a:sx n="90" d="100"/>
          <a:sy n="90" d="100"/>
        </p:scale>
        <p:origin x="232" y="5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12/21/23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12/21/23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12/21/23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359AE-ED52-9349-8FE5-54729AC02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0931" y="1622229"/>
            <a:ext cx="10016243" cy="2391632"/>
          </a:xfrm>
        </p:spPr>
        <p:txBody>
          <a:bodyPr/>
          <a:lstStyle/>
          <a:p>
            <a:pPr algn="ctr"/>
            <a:r>
              <a:rPr lang="en-US" sz="5000" dirty="0"/>
              <a:t>World health organization</a:t>
            </a:r>
            <a:r>
              <a:rPr lang="en-US" dirty="0"/>
              <a:t> </a:t>
            </a:r>
            <a:r>
              <a:rPr lang="en-US" sz="5000" dirty="0"/>
              <a:t>RESEARCH</a:t>
            </a:r>
            <a:r>
              <a:rPr lang="en-US" dirty="0"/>
              <a:t> </a:t>
            </a:r>
            <a:r>
              <a:rPr lang="en-US" sz="5000" dirty="0"/>
              <a:t>ON HIV CASES DISTRIBUTIION ACROSS ITS REGIONS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375581-676E-E542-BC67-C3B50C7B8E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Case Study by Valentine </a:t>
            </a:r>
            <a:r>
              <a:rPr lang="en-US" dirty="0" err="1"/>
              <a:t>Gacheri</a:t>
            </a:r>
            <a:r>
              <a:rPr lang="en-US" dirty="0"/>
              <a:t> at Moringa School</a:t>
            </a:r>
          </a:p>
        </p:txBody>
      </p:sp>
    </p:spTree>
    <p:extLst>
      <p:ext uri="{BB962C8B-B14F-4D97-AF65-F5344CB8AC3E}">
        <p14:creationId xmlns:p14="http://schemas.microsoft.com/office/powerpoint/2010/main" val="35041313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C95BC-A1DA-1D4A-B9F6-20400FB17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4CE2C-05A3-864D-96D0-B90A5E0F1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Highest  population affected is Africa  and least population affected is Eastern Mediterranean. </a:t>
            </a:r>
          </a:p>
          <a:p>
            <a:pPr>
              <a:buFontTx/>
              <a:buChar char="-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Increasing cases are observed in Europe and  decreasing in Africa, America and  Eastern Mediterranean </a:t>
            </a:r>
          </a:p>
          <a:p>
            <a:pPr>
              <a:buFontTx/>
              <a:buChar char="-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Increased and Decreasing: South-East Asia, Western Pacific. They are up and down. 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There is an increasing trend in number of people living with AIDS in all regions except Americas which increased till 2010 and decreased later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We can observe that though the number of people receiving ART is more in Africa, average % wise it is high in Europe and Western Pacific. 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There are comparatively more countries in Increasing Trend list from Europe Region compared to Decreasing Trend list.</a:t>
            </a:r>
          </a:p>
          <a:p>
            <a:pPr>
              <a:buFontTx/>
              <a:buChar char="-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9151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886309-BB14-A442-A11F-F01323AEE119}"/>
              </a:ext>
            </a:extLst>
          </p:cNvPr>
          <p:cNvSpPr/>
          <p:nvPr/>
        </p:nvSpPr>
        <p:spPr>
          <a:xfrm>
            <a:off x="4174642" y="2967335"/>
            <a:ext cx="38427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you! </a:t>
            </a:r>
          </a:p>
        </p:txBody>
      </p:sp>
    </p:spTree>
    <p:extLst>
      <p:ext uri="{BB962C8B-B14F-4D97-AF65-F5344CB8AC3E}">
        <p14:creationId xmlns:p14="http://schemas.microsoft.com/office/powerpoint/2010/main" val="36472607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55F58-097B-494E-9443-21A508840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Statistics of top 5 categories in the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2C6286-DC32-A64E-9562-9A7C38F1B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848" y="3196667"/>
            <a:ext cx="10058400" cy="24537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75AA02-EE7A-F241-AA5D-D4E8CC457D81}"/>
              </a:ext>
            </a:extLst>
          </p:cNvPr>
          <p:cNvSpPr txBox="1"/>
          <p:nvPr/>
        </p:nvSpPr>
        <p:spPr>
          <a:xfrm>
            <a:off x="1460665" y="2322156"/>
            <a:ext cx="9667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bar plots compare 5 WHO regions, Countries, Years, And Reported number of people on ART against the highest count.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B68B8-63D6-0D44-920E-72B6E88ACFD4}"/>
              </a:ext>
            </a:extLst>
          </p:cNvPr>
          <p:cNvSpPr txBox="1"/>
          <p:nvPr/>
        </p:nvSpPr>
        <p:spPr>
          <a:xfrm>
            <a:off x="1341912" y="5727037"/>
            <a:ext cx="978633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 countries range on the same count across the years while Europe has the highest count followed by Africa on WHO regions.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HIV cases seem to range equally across the years 2000, 2005, 2010 and 2018.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0124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A4D04-863E-6041-AA37-3774F8E87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685800"/>
            <a:ext cx="10058400" cy="140817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Comparing HIV cases in WHO Regions and Years</a:t>
            </a:r>
            <a:br>
              <a:rPr lang="en-US" dirty="0"/>
            </a:br>
            <a:endParaRPr lang="en-US" sz="44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B6DC65-B19A-7648-A6CD-AE4600D91D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2571" y="2292102"/>
            <a:ext cx="5997040" cy="3943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773F49-F552-2642-AC45-7405918EDE20}"/>
              </a:ext>
            </a:extLst>
          </p:cNvPr>
          <p:cNvSpPr txBox="1"/>
          <p:nvPr/>
        </p:nvSpPr>
        <p:spPr>
          <a:xfrm>
            <a:off x="1670610" y="1909310"/>
            <a:ext cx="6939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heatmap illustrates HIV cases in WHO regions across years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5DC23F-5266-1D49-9B04-94D93D74407A}"/>
              </a:ext>
            </a:extLst>
          </p:cNvPr>
          <p:cNvSpPr txBox="1"/>
          <p:nvPr/>
        </p:nvSpPr>
        <p:spPr>
          <a:xfrm>
            <a:off x="2185060" y="6448301"/>
            <a:ext cx="8214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Africa had the highest HIV cases in 2018 while Western Pacific hit the lowest cases in the year 2000. </a:t>
            </a:r>
          </a:p>
        </p:txBody>
      </p:sp>
    </p:spTree>
    <p:extLst>
      <p:ext uri="{BB962C8B-B14F-4D97-AF65-F5344CB8AC3E}">
        <p14:creationId xmlns:p14="http://schemas.microsoft.com/office/powerpoint/2010/main" val="32970800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507D9-3F3D-6A4F-BCDF-6B81FECB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countries with the highest cases in 2018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5449F-59F3-6E4F-83AC-7D0F998BD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2352" y="1967029"/>
            <a:ext cx="10058400" cy="40507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Since 2018 was the year Africa had the highest HIV cases, lest see the top 5 countries in number of cases by 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F5F982-B176-744C-8285-36D2B283A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340" y="2856427"/>
            <a:ext cx="4186217" cy="32631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C84D73-D021-534C-B670-F6738A45096E}"/>
              </a:ext>
            </a:extLst>
          </p:cNvPr>
          <p:cNvSpPr txBox="1"/>
          <p:nvPr/>
        </p:nvSpPr>
        <p:spPr>
          <a:xfrm>
            <a:off x="1212352" y="6119596"/>
            <a:ext cx="1002453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South Africa had the highest HIV cases at 51.3% by a very high margin, Kenya came 5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alongside Tanzania at 10.7% each. 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Nigeria and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Mozambie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were the other top 5 countries with a high number of HIV cases with 12.7% and 14.7% respectfully. </a:t>
            </a:r>
          </a:p>
        </p:txBody>
      </p:sp>
    </p:spTree>
    <p:extLst>
      <p:ext uri="{BB962C8B-B14F-4D97-AF65-F5344CB8AC3E}">
        <p14:creationId xmlns:p14="http://schemas.microsoft.com/office/powerpoint/2010/main" val="12394639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F756B-3212-F54A-AA44-A9A2B9075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COUNTRIES  WITH LEAST HIV CASES IN 2018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22FA6-29C4-FA4A-9E58-408860E3E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These are countries where the top 5 should benchmark and see what they do different.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F7C2F6-3884-1E45-8639-B695BA007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452" y="2984500"/>
            <a:ext cx="4368800" cy="3187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6458BB-616A-1447-A26F-FFC8918FC669}"/>
              </a:ext>
            </a:extLst>
          </p:cNvPr>
          <p:cNvSpPr txBox="1"/>
          <p:nvPr/>
        </p:nvSpPr>
        <p:spPr>
          <a:xfrm>
            <a:off x="1069848" y="6172200"/>
            <a:ext cx="10052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Comoros has the least number of HIV cases at 9.1%, a slight margin from the four countries, Montenegro, Jordan, Bosnia and Herzegovina and Iceland at 22.7% each. </a:t>
            </a:r>
          </a:p>
        </p:txBody>
      </p:sp>
    </p:spTree>
    <p:extLst>
      <p:ext uri="{BB962C8B-B14F-4D97-AF65-F5344CB8AC3E}">
        <p14:creationId xmlns:p14="http://schemas.microsoft.com/office/powerpoint/2010/main" val="7604851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071DF-C531-D949-96CF-DCA5A09D3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General distribution of </a:t>
            </a:r>
            <a:r>
              <a:rPr lang="en-US" dirty="0" err="1"/>
              <a:t>hiv</a:t>
            </a:r>
            <a:r>
              <a:rPr lang="en-US" dirty="0"/>
              <a:t> cases across years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E5655A-49F6-0542-B45A-EDE6DA6CD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1305" y="2093975"/>
            <a:ext cx="7540830" cy="43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0586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AB17C-0D8D-EA4F-AF82-6C5BCF648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Top 10 countries based on median count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74C44D-FAEE-824B-B758-EAA62281F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5262" y="2093976"/>
            <a:ext cx="8241476" cy="4051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84BC9C-595A-704A-B249-70042AE9A5F4}"/>
              </a:ext>
            </a:extLst>
          </p:cNvPr>
          <p:cNvSpPr txBox="1"/>
          <p:nvPr/>
        </p:nvSpPr>
        <p:spPr>
          <a:xfrm>
            <a:off x="1528211" y="6145276"/>
            <a:ext cx="9826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It is noted that South Africa keeps trending upward on the cases across the years, Malawi shows a slight increase, Kenya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has been showing decrease across the years. </a:t>
            </a:r>
          </a:p>
        </p:txBody>
      </p:sp>
    </p:spTree>
    <p:extLst>
      <p:ext uri="{BB962C8B-B14F-4D97-AF65-F5344CB8AC3E}">
        <p14:creationId xmlns:p14="http://schemas.microsoft.com/office/powerpoint/2010/main" val="28085941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5503-63E6-D140-AAE0-F832E6F95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900" dirty="0"/>
              <a:t>Comparing the number of HIV cases against the number of people on ART(ANTIRETROVIRAL therapy)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3BAC36-499B-694F-A23B-6048837F9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4124325" y="2673350"/>
            <a:ext cx="3949700" cy="294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98E695-D245-BB4E-AC3B-92A21C6539D8}"/>
              </a:ext>
            </a:extLst>
          </p:cNvPr>
          <p:cNvSpPr txBox="1"/>
          <p:nvPr/>
        </p:nvSpPr>
        <p:spPr>
          <a:xfrm>
            <a:off x="1586591" y="5666649"/>
            <a:ext cx="92272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Nigeria and Indonesia show the highest disparity between the number of people living with HIV and the number of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people on Antiretroviral therapy. This is high case of concern because incidentally that means these countries also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have the highest number of deaths by HIV. 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Whether it’s a case of public enlightenment of the importance of ART, it should be investigated further. </a:t>
            </a:r>
          </a:p>
        </p:txBody>
      </p:sp>
    </p:spTree>
    <p:extLst>
      <p:ext uri="{BB962C8B-B14F-4D97-AF65-F5344CB8AC3E}">
        <p14:creationId xmlns:p14="http://schemas.microsoft.com/office/powerpoint/2010/main" val="9994744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8530D-DE30-3B40-BB68-DE7A34907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comparing the number of people receiving ART by WHO region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49DDE9-7E84-AF46-A072-47028907F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9975" y="2292350"/>
            <a:ext cx="7518400" cy="3708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2E882F-1470-4C4A-9D4E-897EC2112B4B}"/>
              </a:ext>
            </a:extLst>
          </p:cNvPr>
          <p:cNvSpPr txBox="1"/>
          <p:nvPr/>
        </p:nvSpPr>
        <p:spPr>
          <a:xfrm>
            <a:off x="1840675" y="6222670"/>
            <a:ext cx="9222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Africa, being the region with the highest cases, falls in the highest number of people receiving ART by default. It is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commendable as well as it shows that people have been educated on HIV and the importance of ART.  </a:t>
            </a:r>
          </a:p>
        </p:txBody>
      </p:sp>
    </p:spTree>
    <p:extLst>
      <p:ext uri="{BB962C8B-B14F-4D97-AF65-F5344CB8AC3E}">
        <p14:creationId xmlns:p14="http://schemas.microsoft.com/office/powerpoint/2010/main" val="13284437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110</TotalTime>
  <Words>565</Words>
  <Application>Microsoft Macintosh PowerPoint</Application>
  <PresentationFormat>Widescreen</PresentationFormat>
  <Paragraphs>39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World health organization RESEARCH ON HIV CASES DISTRIBUTIION ACROSS ITS REGIONS </vt:lpstr>
      <vt:lpstr>Statistics of top 5 categories in the data</vt:lpstr>
      <vt:lpstr>Comparing HIV cases in WHO Regions and Years </vt:lpstr>
      <vt:lpstr>The countries with the highest cases in 2018</vt:lpstr>
      <vt:lpstr>COUNTRIES  WITH LEAST HIV CASES IN 2018</vt:lpstr>
      <vt:lpstr>General distribution of hiv cases across years </vt:lpstr>
      <vt:lpstr>Top 10 countries based on median count</vt:lpstr>
      <vt:lpstr>Comparing the number of HIV cases against the number of people on ART(ANTIRETROVIRAL therapy) </vt:lpstr>
      <vt:lpstr>comparing the number of people receiving ART by WHO region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 RESEARCH ON HIV CASES DISTRIBUTIION ACROSS ITS REGIONS </dc:title>
  <dc:creator>Microsoft Office User</dc:creator>
  <cp:lastModifiedBy>Microsoft Office User</cp:lastModifiedBy>
  <cp:revision>9</cp:revision>
  <dcterms:created xsi:type="dcterms:W3CDTF">2023-12-21T18:06:37Z</dcterms:created>
  <dcterms:modified xsi:type="dcterms:W3CDTF">2023-12-21T19:57:16Z</dcterms:modified>
</cp:coreProperties>
</file>